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723D382E-EE9C-43D7-B9D8-CB9EDFE752DD}">
          <p14:sldIdLst>
            <p14:sldId id="257"/>
            <p14:sldId id="25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6E30-B46C-4764-B459-09E583EA0274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573C9-D123-424D-B27E-1087A24516F8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78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6E30-B46C-4764-B459-09E583EA0274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573C9-D123-424D-B27E-1087A2451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6439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6E30-B46C-4764-B459-09E583EA0274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573C9-D123-424D-B27E-1087A24516F8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4028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6E30-B46C-4764-B459-09E583EA0274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573C9-D123-424D-B27E-1087A2451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0311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6E30-B46C-4764-B459-09E583EA0274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573C9-D123-424D-B27E-1087A2451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9712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6E30-B46C-4764-B459-09E583EA0274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573C9-D123-424D-B27E-1087A2451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4841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6E30-B46C-4764-B459-09E583EA0274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573C9-D123-424D-B27E-1087A2451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4181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4586E30-B46C-4764-B459-09E583EA0274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8573C9-D123-424D-B27E-1087A2451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4731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6E30-B46C-4764-B459-09E583EA0274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573C9-D123-424D-B27E-1087A2451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6801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6E30-B46C-4764-B459-09E583EA0274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573C9-D123-424D-B27E-1087A2451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1103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6E30-B46C-4764-B459-09E583EA0274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573C9-D123-424D-B27E-1087A2451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5295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4586E30-B46C-4764-B459-09E583EA0274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08573C9-D123-424D-B27E-1087A24516F8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149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DA26F4-EA4F-8B4E-D18C-B0AE1DD5714C}"/>
              </a:ext>
            </a:extLst>
          </p:cNvPr>
          <p:cNvSpPr txBox="1"/>
          <p:nvPr/>
        </p:nvSpPr>
        <p:spPr>
          <a:xfrm>
            <a:off x="2764411" y="1559930"/>
            <a:ext cx="6094428" cy="3700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Study of chemical and disease-induced tissue alterations at microscopic level. </a:t>
            </a: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Viewing tissue samples under a microscope to find structural and functional anomalies.</a:t>
            </a: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Diagnose illnesses, guide treatment choices, and evaluate the course of a disease </a:t>
            </a: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Crucial in medical specialties such as infectious diseases, cardiology, neurology, and cancer. </a:t>
            </a: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Qualitative and quantitative analysis of toxicity. </a:t>
            </a: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essential diagnostic tool.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Vital information on microscopic tissue changes.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FEFF61-41D8-E8C3-4154-A99B7DA2FC11}"/>
              </a:ext>
            </a:extLst>
          </p:cNvPr>
          <p:cNvSpPr txBox="1"/>
          <p:nvPr/>
        </p:nvSpPr>
        <p:spPr>
          <a:xfrm>
            <a:off x="3066657" y="792610"/>
            <a:ext cx="5489935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sz="20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Hands-on-Training on </a:t>
            </a:r>
            <a:r>
              <a:rPr lang="en-IN" sz="2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Histopathological Analysis</a:t>
            </a:r>
            <a:endParaRPr lang="en-IN" sz="20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istopathological analysis 14 days after acute treatment with ...">
            <a:extLst>
              <a:ext uri="{FF2B5EF4-FFF2-40B4-BE49-F238E27FC236}">
                <a16:creationId xmlns:a16="http://schemas.microsoft.com/office/drawing/2014/main" id="{9AC9C3EB-0336-B71B-38B5-626F3029D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0" y="720944"/>
            <a:ext cx="2174858" cy="16779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76B5CD-CB73-5198-300A-240F4B46C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52" y="3429000"/>
            <a:ext cx="2174858" cy="16779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09277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F66B342-A7CA-22DE-58A1-485C1722C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896200"/>
              </p:ext>
            </p:extLst>
          </p:nvPr>
        </p:nvGraphicFramePr>
        <p:xfrm>
          <a:off x="1838227" y="688156"/>
          <a:ext cx="8069344" cy="39731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6194">
                  <a:extLst>
                    <a:ext uri="{9D8B030D-6E8A-4147-A177-3AD203B41FA5}">
                      <a16:colId xmlns:a16="http://schemas.microsoft.com/office/drawing/2014/main" val="1725112373"/>
                    </a:ext>
                  </a:extLst>
                </a:gridCol>
                <a:gridCol w="1678420">
                  <a:extLst>
                    <a:ext uri="{9D8B030D-6E8A-4147-A177-3AD203B41FA5}">
                      <a16:colId xmlns:a16="http://schemas.microsoft.com/office/drawing/2014/main" val="3581734140"/>
                    </a:ext>
                  </a:extLst>
                </a:gridCol>
                <a:gridCol w="1708021">
                  <a:extLst>
                    <a:ext uri="{9D8B030D-6E8A-4147-A177-3AD203B41FA5}">
                      <a16:colId xmlns:a16="http://schemas.microsoft.com/office/drawing/2014/main" val="3003981836"/>
                    </a:ext>
                  </a:extLst>
                </a:gridCol>
                <a:gridCol w="1923068">
                  <a:extLst>
                    <a:ext uri="{9D8B030D-6E8A-4147-A177-3AD203B41FA5}">
                      <a16:colId xmlns:a16="http://schemas.microsoft.com/office/drawing/2014/main" val="3694516987"/>
                    </a:ext>
                  </a:extLst>
                </a:gridCol>
                <a:gridCol w="1913641">
                  <a:extLst>
                    <a:ext uri="{9D8B030D-6E8A-4147-A177-3AD203B41FA5}">
                      <a16:colId xmlns:a16="http://schemas.microsoft.com/office/drawing/2014/main" val="1464298478"/>
                    </a:ext>
                  </a:extLst>
                </a:gridCol>
              </a:tblGrid>
              <a:tr h="2375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Days</a:t>
                      </a:r>
                      <a:endParaRPr lang="en-IN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2</a:t>
                      </a:r>
                      <a:endParaRPr lang="en-IN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5</a:t>
                      </a:r>
                      <a:endParaRPr lang="en-IN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10</a:t>
                      </a:r>
                      <a:endParaRPr lang="en-IN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3 Months</a:t>
                      </a:r>
                      <a:endParaRPr lang="en-IN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extLst>
                  <a:ext uri="{0D108BD9-81ED-4DB2-BD59-A6C34878D82A}">
                    <a16:rowId xmlns:a16="http://schemas.microsoft.com/office/drawing/2014/main" val="1410590550"/>
                  </a:ext>
                </a:extLst>
              </a:tr>
              <a:tr h="852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Module</a:t>
                      </a:r>
                      <a:endParaRPr lang="en-IN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Experimental animals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Module 1</a:t>
                      </a:r>
                      <a:endParaRPr lang="en-IN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Necropsy Study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Module 2</a:t>
                      </a:r>
                      <a:endParaRPr lang="en-IN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Histopathology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Module 3</a:t>
                      </a:r>
                      <a:endParaRPr lang="en-IN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Safety Pharmacology (CNS)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Module 4</a:t>
                      </a:r>
                      <a:endParaRPr lang="en-IN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extLst>
                  <a:ext uri="{0D108BD9-81ED-4DB2-BD59-A6C34878D82A}">
                    <a16:rowId xmlns:a16="http://schemas.microsoft.com/office/drawing/2014/main" val="3963610178"/>
                  </a:ext>
                </a:extLst>
              </a:tr>
              <a:tr h="27093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 </a:t>
                      </a:r>
                      <a:endParaRPr lang="en-IN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1. Various Animal Models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2. Animal Care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3. Ethics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4. Basics of Animal House Maintenance &amp; Management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5. Handling of Mice and Rat (Expt.)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6. Anatomy &amp; Physiology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7. Anaesthesia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8. Routes of Drug Administration</a:t>
                      </a:r>
                      <a:endParaRPr lang="en-IN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1. Euthanasia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2. Dissection (Rat)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3. Sample Collection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4. Morphometry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5. Histopathology Instruments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6. Histopathology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7. Tissue Preservation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8. Record Maintenance</a:t>
                      </a:r>
                      <a:endParaRPr lang="en-IN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1. Tissue Processing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2. Embedding/Moulding of tissue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3. Instrumentation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4. Tissue Sectioning and slide preparation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5. Staining Techniques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6. Microscopic observation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7. Photomicrograph acquisition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8. Histological evaluation</a:t>
                      </a:r>
                      <a:endParaRPr lang="en-IN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1. Learning &amp; Memory impairment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2. Locomotor activity study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3. Motor coordination study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4. Behavioural study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5. Cognition deficit/impairment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6. Methods for In vivo Imaging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7. Instrumentation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8. Data acquisition </a:t>
                      </a:r>
                      <a:endParaRPr lang="en-IN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extLst>
                  <a:ext uri="{0D108BD9-81ED-4DB2-BD59-A6C34878D82A}">
                    <a16:rowId xmlns:a16="http://schemas.microsoft.com/office/drawing/2014/main" val="3428842713"/>
                  </a:ext>
                </a:extLst>
              </a:tr>
              <a:tr h="1741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Price</a:t>
                      </a:r>
                      <a:endParaRPr lang="en-IN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2000</a:t>
                      </a:r>
                      <a:endParaRPr lang="en-IN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4500</a:t>
                      </a:r>
                      <a:endParaRPr lang="en-IN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>
                          <a:effectLst/>
                        </a:rPr>
                        <a:t>9500</a:t>
                      </a:r>
                      <a:endParaRPr lang="en-IN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000" kern="100" dirty="0">
                          <a:effectLst/>
                        </a:rPr>
                        <a:t>20000</a:t>
                      </a:r>
                      <a:endParaRPr lang="en-IN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7" marR="60657" marT="0" marB="0"/>
                </a:tc>
                <a:extLst>
                  <a:ext uri="{0D108BD9-81ED-4DB2-BD59-A6C34878D82A}">
                    <a16:rowId xmlns:a16="http://schemas.microsoft.com/office/drawing/2014/main" val="28173464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161257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126</TotalTime>
  <Words>261</Words>
  <Application>Microsoft Office PowerPoint</Application>
  <PresentationFormat>Widescreen</PresentationFormat>
  <Paragraphs>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Retrospect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sssinghbdk@gmail.com</dc:creator>
  <cp:lastModifiedBy>sssinghbdk@gmail.com</cp:lastModifiedBy>
  <cp:revision>1</cp:revision>
  <dcterms:created xsi:type="dcterms:W3CDTF">2024-11-25T10:19:26Z</dcterms:created>
  <dcterms:modified xsi:type="dcterms:W3CDTF">2024-11-25T12:26:13Z</dcterms:modified>
</cp:coreProperties>
</file>